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Lst>
  <p:sldSz cy="10058400" cx="7772400"/>
  <p:notesSz cx="6858000" cy="9144000"/>
  <p:embeddedFontLst>
    <p:embeddedFont>
      <p:font typeface="Google Sans SemiBold"/>
      <p:regular r:id="rId9"/>
      <p:bold r:id="rId10"/>
      <p:italic r:id="rId11"/>
      <p:boldItalic r:id="rId12"/>
    </p:embeddedFont>
    <p:embeddedFont>
      <p:font typeface="Roboto"/>
      <p:regular r:id="rId13"/>
      <p:bold r:id="rId14"/>
      <p:italic r:id="rId15"/>
      <p:boldItalic r:id="rId16"/>
    </p:embeddedFont>
    <p:embeddedFont>
      <p:font typeface="PT Sans Narrow"/>
      <p:regular r:id="rId17"/>
      <p:bold r:id="rId18"/>
    </p:embeddedFont>
    <p:embeddedFont>
      <p:font typeface="Lato"/>
      <p:regular r:id="rId19"/>
      <p:bold r:id="rId20"/>
      <p:italic r:id="rId21"/>
      <p:boldItalic r:id="rId22"/>
    </p:embeddedFont>
    <p:embeddedFont>
      <p:font typeface="Google Sans"/>
      <p:regular r:id="rId23"/>
      <p:bold r:id="rId24"/>
      <p:italic r:id="rId25"/>
      <p:boldItalic r:id="rId26"/>
    </p:embeddedFont>
    <p:embeddedFont>
      <p:font typeface="Work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regular.fntdata"/><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WorkSans-bold.fntdata"/><Relationship Id="rId27" Type="http://schemas.openxmlformats.org/officeDocument/2006/relationships/font" Target="fonts/Work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WorkSans-boldItalic.fntdata"/><Relationship Id="rId11" Type="http://schemas.openxmlformats.org/officeDocument/2006/relationships/font" Target="fonts/GoogleSansSemiBold-italic.fntdata"/><Relationship Id="rId10" Type="http://schemas.openxmlformats.org/officeDocument/2006/relationships/font" Target="fonts/GoogleSansSemiBold-bold.fntdata"/><Relationship Id="rId13" Type="http://schemas.openxmlformats.org/officeDocument/2006/relationships/font" Target="fonts/Roboto-regular.fntdata"/><Relationship Id="rId12" Type="http://schemas.openxmlformats.org/officeDocument/2006/relationships/font" Target="fonts/GoogleSansSemiBold-boldItalic.fntdata"/><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19" Type="http://schemas.openxmlformats.org/officeDocument/2006/relationships/font" Target="fonts/Lato-regular.fntdata"/><Relationship Id="rId18" Type="http://schemas.openxmlformats.org/officeDocument/2006/relationships/font" Target="fonts/PTSansNarrow-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Multiple L</a:t>
            </a:r>
            <a:r>
              <a:rPr lang="en" sz="2100">
                <a:latin typeface="Google Sans"/>
                <a:ea typeface="Google Sans"/>
                <a:cs typeface="Google Sans"/>
                <a:sym typeface="Google Sans"/>
              </a:rPr>
              <a:t>i</a:t>
            </a:r>
            <a:r>
              <a:rPr lang="en" sz="2100">
                <a:latin typeface="Google Sans"/>
                <a:ea typeface="Google Sans"/>
                <a:cs typeface="Google Sans"/>
                <a:sym typeface="Google Sans"/>
              </a:rPr>
              <a:t>near Regression (MLR) model  of New York City TLC Data</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pic>
        <p:nvPicPr>
          <p:cNvPr id="421" name="Google Shape;421;p17"/>
          <p:cNvPicPr preferRelativeResize="0"/>
          <p:nvPr>
            <p:ph idx="2" type="pic"/>
          </p:nvPr>
        </p:nvPicPr>
        <p:blipFill rotWithShape="1">
          <a:blip r:embed="rId3">
            <a:alphaModFix/>
          </a:blip>
          <a:srcRect b="-2103" l="0" r="0" t="3338"/>
          <a:stretch/>
        </p:blipFill>
        <p:spPr>
          <a:xfrm>
            <a:off x="3961400" y="4652750"/>
            <a:ext cx="3057524" cy="2560450"/>
          </a:xfrm>
          <a:prstGeom prst="rect">
            <a:avLst/>
          </a:prstGeom>
        </p:spPr>
      </p:pic>
      <p:grpSp>
        <p:nvGrpSpPr>
          <p:cNvPr id="422" name="Google Shape;422;p17"/>
          <p:cNvGrpSpPr/>
          <p:nvPr/>
        </p:nvGrpSpPr>
        <p:grpSpPr>
          <a:xfrm>
            <a:off x="188700" y="665125"/>
            <a:ext cx="5190000" cy="771300"/>
            <a:chOff x="188700" y="665125"/>
            <a:chExt cx="5190000" cy="771300"/>
          </a:xfrm>
        </p:grpSpPr>
        <p:sp>
          <p:nvSpPr>
            <p:cNvPr id="423" name="Google Shape;423;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Executive summary report</a:t>
              </a:r>
              <a:endParaRPr sz="1900">
                <a:solidFill>
                  <a:srgbClr val="000000"/>
                </a:solidFill>
                <a:latin typeface="Google Sans SemiBold"/>
                <a:ea typeface="Google Sans SemiBold"/>
                <a:cs typeface="Google Sans SemiBold"/>
                <a:sym typeface="Google Sans SemiBold"/>
              </a:endParaRPr>
            </a:p>
          </p:txBody>
        </p:sp>
        <p:sp>
          <p:nvSpPr>
            <p:cNvPr id="424" name="Google Shape;424;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Commission Prepared by Automatidata</a:t>
              </a:r>
              <a:endParaRPr>
                <a:solidFill>
                  <a:srgbClr val="000000"/>
                </a:solidFill>
                <a:latin typeface="Roboto"/>
                <a:ea typeface="Roboto"/>
                <a:cs typeface="Roboto"/>
                <a:sym typeface="Roboto"/>
              </a:endParaRPr>
            </a:p>
          </p:txBody>
        </p:sp>
      </p:grpSp>
      <p:sp>
        <p:nvSpPr>
          <p:cNvPr id="425" name="Google Shape;425;p17"/>
          <p:cNvSpPr txBox="1"/>
          <p:nvPr/>
        </p:nvSpPr>
        <p:spPr>
          <a:xfrm>
            <a:off x="2300300" y="2459675"/>
            <a:ext cx="5122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The NYC Taxi &amp; Limousine Commission has contracted with Automatidata to  build </a:t>
            </a:r>
            <a:r>
              <a:rPr lang="en" sz="1000">
                <a:latin typeface="Google Sans"/>
                <a:ea typeface="Google Sans"/>
                <a:cs typeface="Google Sans"/>
                <a:sym typeface="Google Sans"/>
              </a:rPr>
              <a:t>regression model  </a:t>
            </a:r>
            <a:r>
              <a:rPr lang="en" sz="1000">
                <a:latin typeface="Google Sans"/>
                <a:ea typeface="Google Sans"/>
                <a:cs typeface="Google Sans"/>
                <a:sym typeface="Google Sans"/>
              </a:rPr>
              <a:t>that predicts taxi cab ride fares. In this part of the project, more specifically a </a:t>
            </a:r>
            <a:r>
              <a:rPr lang="en" sz="1000">
                <a:solidFill>
                  <a:schemeClr val="dk1"/>
                </a:solidFill>
                <a:latin typeface="Google Sans"/>
                <a:ea typeface="Google Sans"/>
                <a:cs typeface="Google Sans"/>
                <a:sym typeface="Google Sans"/>
              </a:rPr>
              <a:t>multiple linear regression model (MLR) is </a:t>
            </a:r>
            <a:r>
              <a:rPr lang="en" sz="1000">
                <a:latin typeface="Google Sans"/>
                <a:ea typeface="Google Sans"/>
                <a:cs typeface="Google Sans"/>
                <a:sym typeface="Google Sans"/>
              </a:rPr>
              <a:t>built and ready to be delivered to the client.</a:t>
            </a:r>
            <a:endParaRPr sz="1000">
              <a:latin typeface="Google Sans"/>
              <a:ea typeface="Google Sans"/>
              <a:cs typeface="Google Sans"/>
              <a:sym typeface="Google Sans"/>
            </a:endParaRPr>
          </a:p>
        </p:txBody>
      </p:sp>
      <p:sp>
        <p:nvSpPr>
          <p:cNvPr id="426" name="Google Shape;426;p17"/>
          <p:cNvSpPr txBox="1"/>
          <p:nvPr/>
        </p:nvSpPr>
        <p:spPr>
          <a:xfrm>
            <a:off x="2351713" y="1487813"/>
            <a:ext cx="5122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000">
                <a:solidFill>
                  <a:schemeClr val="dk1"/>
                </a:solidFill>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
        <p:nvSpPr>
          <p:cNvPr id="427" name="Google Shape;427;p17"/>
          <p:cNvSpPr txBox="1"/>
          <p:nvPr/>
        </p:nvSpPr>
        <p:spPr>
          <a:xfrm>
            <a:off x="2300300" y="3431525"/>
            <a:ext cx="512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model showed a successful model that estimates taxi cab fares prior to the ride.</a:t>
            </a:r>
            <a:endParaRPr sz="1000"/>
          </a:p>
        </p:txBody>
      </p:sp>
      <p:sp>
        <p:nvSpPr>
          <p:cNvPr id="428" name="Google Shape;428;p17"/>
          <p:cNvSpPr txBox="1"/>
          <p:nvPr/>
        </p:nvSpPr>
        <p:spPr>
          <a:xfrm>
            <a:off x="0" y="4961200"/>
            <a:ext cx="3561300" cy="1541100"/>
          </a:xfrm>
          <a:prstGeom prst="rect">
            <a:avLst/>
          </a:prstGeom>
          <a:noFill/>
          <a:ln>
            <a:noFill/>
          </a:ln>
        </p:spPr>
        <p:txBody>
          <a:bodyPr anchorCtr="0" anchor="t" bIns="91425" lIns="91425" spcFirstLastPara="1" rIns="91425" wrap="square" tIns="91425">
            <a:spAutoFit/>
          </a:bodyPr>
          <a:lstStyle/>
          <a:p>
            <a:pPr indent="-292100" lvl="0" marL="457200" rtl="0" algn="l">
              <a:spcBef>
                <a:spcPts val="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The feature with the greatest effect on fare amount was ride duration, which was not unexpected. The model revealed a mean increase of $7 for each additional minute, however, this is not a reliable benchmark due to high correlation between some features. </a:t>
            </a:r>
            <a:endParaRPr sz="1000">
              <a:solidFill>
                <a:schemeClr val="accent2"/>
              </a:solidFill>
              <a:latin typeface="Google Sans"/>
              <a:ea typeface="Google Sans"/>
              <a:cs typeface="Google Sans"/>
              <a:sym typeface="Google Sans"/>
            </a:endParaRPr>
          </a:p>
          <a:p>
            <a:pPr indent="-292100" lvl="0" marL="457200" rtl="0" algn="l">
              <a:spcBef>
                <a:spcPts val="100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Request additional data from under-represented itineraries. </a:t>
            </a:r>
            <a:endParaRPr sz="1000"/>
          </a:p>
        </p:txBody>
      </p:sp>
      <p:sp>
        <p:nvSpPr>
          <p:cNvPr id="429" name="Google Shape;429;p17"/>
          <p:cNvSpPr txBox="1"/>
          <p:nvPr/>
        </p:nvSpPr>
        <p:spPr>
          <a:xfrm>
            <a:off x="0" y="6419850"/>
            <a:ext cx="3561300" cy="1387200"/>
          </a:xfrm>
          <a:prstGeom prst="rect">
            <a:avLst/>
          </a:prstGeom>
          <a:noFill/>
          <a:ln>
            <a:noFill/>
          </a:ln>
        </p:spPr>
        <p:txBody>
          <a:bodyPr anchorCtr="0" anchor="t" bIns="91425" lIns="91425" spcFirstLastPara="1" rIns="91425" wrap="square" tIns="91425">
            <a:spAutoFit/>
          </a:bodyPr>
          <a:lstStyle/>
          <a:p>
            <a:pPr indent="-292100" lvl="0" marL="457200" rtl="0" algn="l">
              <a:spcBef>
                <a:spcPts val="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000">
              <a:solidFill>
                <a:schemeClr val="accent2"/>
              </a:solidFill>
              <a:latin typeface="Google Sans"/>
              <a:ea typeface="Google Sans"/>
              <a:cs typeface="Google Sans"/>
              <a:sym typeface="Google Sans"/>
            </a:endParaRPr>
          </a:p>
          <a:p>
            <a:pPr indent="-292100" lvl="0" marL="457200" rtl="0" algn="l">
              <a:spcBef>
                <a:spcPts val="100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sz="1200"/>
          </a:p>
        </p:txBody>
      </p:sp>
      <p:sp>
        <p:nvSpPr>
          <p:cNvPr id="430" name="Google Shape;430;p17"/>
          <p:cNvSpPr txBox="1"/>
          <p:nvPr/>
        </p:nvSpPr>
        <p:spPr>
          <a:xfrm>
            <a:off x="665750" y="8222475"/>
            <a:ext cx="13527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highlight>
                  <a:schemeClr val="accent1"/>
                </a:highlight>
                <a:latin typeface="Google Sans"/>
                <a:ea typeface="Google Sans"/>
                <a:cs typeface="Google Sans"/>
                <a:sym typeface="Google Sans"/>
              </a:rPr>
              <a:t>  Impact    </a:t>
            </a:r>
            <a:r>
              <a:rPr b="1" lang="en">
                <a:highlight>
                  <a:schemeClr val="accent1"/>
                </a:highlight>
                <a:latin typeface="Google Sans"/>
                <a:ea typeface="Google Sans"/>
                <a:cs typeface="Google Sans"/>
                <a:sym typeface="Google Sans"/>
              </a:rPr>
              <a:t> * </a:t>
            </a:r>
            <a:r>
              <a:rPr b="1" lang="en">
                <a:highlight>
                  <a:schemeClr val="accent1"/>
                </a:highlight>
                <a:latin typeface="Google Sans"/>
                <a:ea typeface="Google Sans"/>
                <a:cs typeface="Google Sans"/>
                <a:sym typeface="Google Sans"/>
              </a:rPr>
              <a:t>  </a:t>
            </a:r>
            <a:endParaRPr b="1">
              <a:highlight>
                <a:schemeClr val="accent1"/>
              </a:highlight>
              <a:latin typeface="Google Sans"/>
              <a:ea typeface="Google Sans"/>
              <a:cs typeface="Google Sans"/>
              <a:sym typeface="Google Sans"/>
            </a:endParaRPr>
          </a:p>
        </p:txBody>
      </p:sp>
      <p:sp>
        <p:nvSpPr>
          <p:cNvPr id="431" name="Google Shape;431;p17"/>
          <p:cNvSpPr txBox="1"/>
          <p:nvPr/>
        </p:nvSpPr>
        <p:spPr>
          <a:xfrm>
            <a:off x="132350" y="8618775"/>
            <a:ext cx="7439100" cy="646500"/>
          </a:xfrm>
          <a:prstGeom prst="rect">
            <a:avLst/>
          </a:prstGeom>
          <a:noFill/>
          <a:ln>
            <a:noFill/>
          </a:ln>
        </p:spPr>
        <p:txBody>
          <a:bodyPr anchorCtr="0" anchor="t" bIns="91425" lIns="91425" spcFirstLastPara="1" rIns="91425" wrap="square" tIns="91425">
            <a:spAutoFit/>
          </a:bodyPr>
          <a:lstStyle/>
          <a:p>
            <a:pPr indent="-292100" lvl="0" marL="457200" rtl="0" algn="l">
              <a:spcBef>
                <a:spcPts val="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I</a:t>
            </a:r>
            <a:r>
              <a:rPr lang="en" sz="1000">
                <a:solidFill>
                  <a:schemeClr val="accent2"/>
                </a:solidFill>
                <a:latin typeface="Google Sans"/>
                <a:ea typeface="Google Sans"/>
                <a:cs typeface="Google Sans"/>
                <a:sym typeface="Google Sans"/>
              </a:rPr>
              <a:t>mputing outliers optimized the model, specifically in regards to the variables of: fare amount and duration.</a:t>
            </a:r>
            <a:endParaRPr sz="1000">
              <a:solidFill>
                <a:schemeClr val="accent2"/>
              </a:solidFill>
              <a:latin typeface="Google Sans"/>
              <a:ea typeface="Google Sans"/>
              <a:cs typeface="Google Sans"/>
              <a:sym typeface="Google Sans"/>
            </a:endParaRPr>
          </a:p>
          <a:p>
            <a:pPr indent="0" lvl="0" marL="457200" rtl="0" algn="l">
              <a:spcBef>
                <a:spcPts val="0"/>
              </a:spcBef>
              <a:spcAft>
                <a:spcPts val="0"/>
              </a:spcAft>
              <a:buNone/>
            </a:pPr>
            <a:r>
              <a:t/>
            </a:r>
            <a:endParaRPr sz="1000">
              <a:solidFill>
                <a:schemeClr val="accent2"/>
              </a:solidFill>
              <a:latin typeface="Google Sans"/>
              <a:ea typeface="Google Sans"/>
              <a:cs typeface="Google Sans"/>
              <a:sym typeface="Google Sans"/>
            </a:endParaRPr>
          </a:p>
          <a:p>
            <a:pPr indent="-292100" lvl="0" marL="457200" rtl="0" algn="l">
              <a:spcBef>
                <a:spcPts val="0"/>
              </a:spcBef>
              <a:spcAft>
                <a:spcPts val="0"/>
              </a:spcAft>
              <a:buClr>
                <a:schemeClr val="accent2"/>
              </a:buClr>
              <a:buSzPts val="1000"/>
              <a:buFont typeface="Google Sans"/>
              <a:buChar char="●"/>
            </a:pPr>
            <a:r>
              <a:rPr lang="en" sz="10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p>
        </p:txBody>
      </p:sp>
      <p:sp>
        <p:nvSpPr>
          <p:cNvPr id="432" name="Google Shape;432;p17"/>
          <p:cNvSpPr txBox="1"/>
          <p:nvPr/>
        </p:nvSpPr>
        <p:spPr>
          <a:xfrm>
            <a:off x="3961363" y="7125300"/>
            <a:ext cx="3210000" cy="106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accent2"/>
                </a:solidFill>
                <a:latin typeface="Google Sans"/>
                <a:ea typeface="Google Sans"/>
                <a:cs typeface="Google Sans"/>
                <a:sym typeface="Google Sans"/>
              </a:rPr>
              <a:t>Model metrics:</a:t>
            </a:r>
            <a:endParaRPr sz="700">
              <a:solidFill>
                <a:schemeClr val="accent2"/>
              </a:solidFill>
              <a:latin typeface="Google Sans"/>
              <a:ea typeface="Google Sans"/>
              <a:cs typeface="Google Sans"/>
              <a:sym typeface="Google Sans"/>
            </a:endParaRPr>
          </a:p>
          <a:p>
            <a:pPr indent="-273050" lvl="0" marL="457200" rtl="0" algn="l">
              <a:spcBef>
                <a:spcPts val="1000"/>
              </a:spcBef>
              <a:spcAft>
                <a:spcPts val="0"/>
              </a:spcAft>
              <a:buClr>
                <a:schemeClr val="accent2"/>
              </a:buClr>
              <a:buSzPts val="700"/>
              <a:buFont typeface="Google Sans"/>
              <a:buChar char="●"/>
            </a:pPr>
            <a:r>
              <a:rPr lang="en" sz="700">
                <a:solidFill>
                  <a:schemeClr val="accent2"/>
                </a:solidFill>
                <a:latin typeface="Google Sans"/>
                <a:ea typeface="Google Sans"/>
                <a:cs typeface="Google Sans"/>
                <a:sym typeface="Google Sans"/>
              </a:rPr>
              <a:t>Net model tuning resulted in:</a:t>
            </a:r>
            <a:endParaRPr sz="700">
              <a:solidFill>
                <a:schemeClr val="accent2"/>
              </a:solidFill>
              <a:latin typeface="Google Sans"/>
              <a:ea typeface="Google Sans"/>
              <a:cs typeface="Google Sans"/>
              <a:sym typeface="Google Sans"/>
            </a:endParaRPr>
          </a:p>
          <a:p>
            <a:pPr indent="-158750" lvl="1" marL="800100" rtl="0" algn="l">
              <a:spcBef>
                <a:spcPts val="0"/>
              </a:spcBef>
              <a:spcAft>
                <a:spcPts val="0"/>
              </a:spcAft>
              <a:buClr>
                <a:schemeClr val="accent2"/>
              </a:buClr>
              <a:buSzPts val="700"/>
              <a:buFont typeface="Google Sans"/>
              <a:buChar char="✓"/>
            </a:pPr>
            <a:r>
              <a:rPr lang="en" sz="700">
                <a:solidFill>
                  <a:schemeClr val="accent2"/>
                </a:solidFill>
                <a:latin typeface="Google Sans"/>
                <a:ea typeface="Google Sans"/>
                <a:cs typeface="Google Sans"/>
                <a:sym typeface="Google Sans"/>
              </a:rPr>
              <a:t>R^2 0.87, meaning that 86.8% of the variance is described by the model.</a:t>
            </a:r>
            <a:endParaRPr sz="700">
              <a:solidFill>
                <a:schemeClr val="accent2"/>
              </a:solidFill>
              <a:latin typeface="Google Sans"/>
              <a:ea typeface="Google Sans"/>
              <a:cs typeface="Google Sans"/>
              <a:sym typeface="Google Sans"/>
            </a:endParaRPr>
          </a:p>
          <a:p>
            <a:pPr indent="-158750" lvl="1" marL="800100" rtl="0" algn="l">
              <a:spcBef>
                <a:spcPts val="0"/>
              </a:spcBef>
              <a:spcAft>
                <a:spcPts val="0"/>
              </a:spcAft>
              <a:buClr>
                <a:schemeClr val="accent2"/>
              </a:buClr>
              <a:buSzPts val="700"/>
              <a:buFont typeface="Google Sans"/>
              <a:buChar char="✓"/>
            </a:pPr>
            <a:r>
              <a:rPr lang="en" sz="700">
                <a:solidFill>
                  <a:schemeClr val="accent2"/>
                </a:solidFill>
                <a:latin typeface="Google Sans"/>
                <a:ea typeface="Google Sans"/>
                <a:cs typeface="Google Sans"/>
                <a:sym typeface="Google Sans"/>
              </a:rPr>
              <a:t>MAE 2.1</a:t>
            </a:r>
            <a:endParaRPr sz="700">
              <a:solidFill>
                <a:schemeClr val="accent2"/>
              </a:solidFill>
              <a:latin typeface="Google Sans"/>
              <a:ea typeface="Google Sans"/>
              <a:cs typeface="Google Sans"/>
              <a:sym typeface="Google Sans"/>
            </a:endParaRPr>
          </a:p>
          <a:p>
            <a:pPr indent="-158750" lvl="1" marL="800100" rtl="0" algn="l">
              <a:spcBef>
                <a:spcPts val="0"/>
              </a:spcBef>
              <a:spcAft>
                <a:spcPts val="0"/>
              </a:spcAft>
              <a:buClr>
                <a:schemeClr val="accent2"/>
              </a:buClr>
              <a:buSzPts val="700"/>
              <a:buFont typeface="Google Sans"/>
              <a:buChar char="✓"/>
            </a:pPr>
            <a:r>
              <a:rPr lang="en" sz="700">
                <a:solidFill>
                  <a:schemeClr val="accent2"/>
                </a:solidFill>
                <a:latin typeface="Google Sans"/>
                <a:ea typeface="Google Sans"/>
                <a:cs typeface="Google Sans"/>
                <a:sym typeface="Google Sans"/>
              </a:rPr>
              <a:t>MSE: 14.36</a:t>
            </a:r>
            <a:endParaRPr sz="700">
              <a:solidFill>
                <a:schemeClr val="accent2"/>
              </a:solidFill>
              <a:latin typeface="Google Sans"/>
              <a:ea typeface="Google Sans"/>
              <a:cs typeface="Google Sans"/>
              <a:sym typeface="Google Sans"/>
            </a:endParaRPr>
          </a:p>
          <a:p>
            <a:pPr indent="-158750" lvl="1" marL="800100" rtl="0" algn="l">
              <a:spcBef>
                <a:spcPts val="0"/>
              </a:spcBef>
              <a:spcAft>
                <a:spcPts val="0"/>
              </a:spcAft>
              <a:buClr>
                <a:schemeClr val="accent2"/>
              </a:buClr>
              <a:buSzPts val="700"/>
              <a:buFont typeface="Google Sans"/>
              <a:buChar char="✓"/>
            </a:pPr>
            <a:r>
              <a:rPr lang="en" sz="700">
                <a:solidFill>
                  <a:schemeClr val="accent2"/>
                </a:solidFill>
                <a:latin typeface="Google Sans"/>
                <a:ea typeface="Google Sans"/>
                <a:cs typeface="Google Sans"/>
                <a:sym typeface="Google Sans"/>
              </a:rPr>
              <a:t>RMSE 3.8</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